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sldIdLst>
    <p:sldId id="276" r:id="rId2"/>
    <p:sldId id="279" r:id="rId3"/>
    <p:sldId id="280" r:id="rId4"/>
    <p:sldId id="281" r:id="rId5"/>
    <p:sldId id="283" r:id="rId6"/>
    <p:sldId id="282" r:id="rId7"/>
    <p:sldId id="275" r:id="rId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A2B"/>
    <a:srgbClr val="005E3C"/>
    <a:srgbClr val="004427"/>
    <a:srgbClr val="64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9" autoAdjust="0"/>
    <p:restoredTop sz="91257" autoAdjust="0"/>
  </p:normalViewPr>
  <p:slideViewPr>
    <p:cSldViewPr>
      <p:cViewPr varScale="1">
        <p:scale>
          <a:sx n="88" d="100"/>
          <a:sy n="88" d="100"/>
        </p:scale>
        <p:origin x="690" y="78"/>
      </p:cViewPr>
      <p:guideLst>
        <p:guide orient="horz" pos="167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61AE-D1F8-4C0E-8263-C63F84C0F421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B167C-0116-4440-8ADD-CEC8F5B8E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167C-0116-4440-8ADD-CEC8F5B8E58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43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167C-0116-4440-8ADD-CEC8F5B8E58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62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167C-0116-4440-8ADD-CEC8F5B8E58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21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167C-0116-4440-8ADD-CEC8F5B8E58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38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167C-0116-4440-8ADD-CEC8F5B8E58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91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167C-0116-4440-8ADD-CEC8F5B8E58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69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167C-0116-4440-8ADD-CEC8F5B8E5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57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5357" t="8438" r="2724"/>
          <a:stretch/>
        </p:blipFill>
        <p:spPr>
          <a:xfrm>
            <a:off x="0" y="0"/>
            <a:ext cx="9144000" cy="3877515"/>
          </a:xfrm>
          <a:prstGeom prst="rect">
            <a:avLst/>
          </a:prstGeom>
        </p:spPr>
      </p:pic>
      <p:pic>
        <p:nvPicPr>
          <p:cNvPr id="3" name="图片 2" descr="邮箱签名及PPT-0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753485"/>
            <a:ext cx="9144000" cy="228600"/>
          </a:xfrm>
          <a:prstGeom prst="rect">
            <a:avLst/>
          </a:prstGeom>
        </p:spPr>
      </p:pic>
      <p:pic>
        <p:nvPicPr>
          <p:cNvPr id="4" name="图片 3" descr="邮箱签名及PPT-0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84620" y="4251960"/>
            <a:ext cx="2136775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5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3E55BCE-3209-48E8-AF07-AFC5B8415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7"/>
          <a:stretch/>
        </p:blipFill>
        <p:spPr>
          <a:xfrm flipH="1">
            <a:off x="0" y="0"/>
            <a:ext cx="9171279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8F3502-719D-4AF4-A4C9-CBAE7DB48947}"/>
              </a:ext>
            </a:extLst>
          </p:cNvPr>
          <p:cNvSpPr/>
          <p:nvPr userDrawn="1"/>
        </p:nvSpPr>
        <p:spPr>
          <a:xfrm>
            <a:off x="-1" y="0"/>
            <a:ext cx="9171279" cy="518017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5" name="图片 4" descr="邮箱签名及PPT-05">
            <a:extLst>
              <a:ext uri="{FF2B5EF4-FFF2-40B4-BE49-F238E27FC236}">
                <a16:creationId xmlns:a16="http://schemas.microsoft.com/office/drawing/2014/main" id="{7D565670-BB3B-459A-966C-FFAED6AC4B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8108066" cy="564076"/>
          </a:xfrm>
          <a:prstGeom prst="rect">
            <a:avLst/>
          </a:prstGeom>
        </p:spPr>
      </p:pic>
      <p:pic>
        <p:nvPicPr>
          <p:cNvPr id="6" name="图片 5" descr="邮箱签名及PPT-08">
            <a:extLst>
              <a:ext uri="{FF2B5EF4-FFF2-40B4-BE49-F238E27FC236}">
                <a16:creationId xmlns:a16="http://schemas.microsoft.com/office/drawing/2014/main" id="{A892EE60-2636-4ABE-8E73-0DEB6476E3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4734471"/>
            <a:ext cx="9144000" cy="2286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BC2ACA-B5E3-434D-9CD2-FCF425E90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5158"/>
          <a:stretch/>
        </p:blipFill>
        <p:spPr>
          <a:xfrm>
            <a:off x="6500605" y="3934718"/>
            <a:ext cx="2391875" cy="79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2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1809A16-3DC9-47A1-BF8A-6D1B86D49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b="13980"/>
          <a:stretch/>
        </p:blipFill>
        <p:spPr>
          <a:xfrm>
            <a:off x="-1" y="-3176"/>
            <a:ext cx="9143999" cy="514588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8F3502-719D-4AF4-A4C9-CBAE7DB4894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5" name="图片 4" descr="邮箱签名及PPT-05">
            <a:extLst>
              <a:ext uri="{FF2B5EF4-FFF2-40B4-BE49-F238E27FC236}">
                <a16:creationId xmlns:a16="http://schemas.microsoft.com/office/drawing/2014/main" id="{7D565670-BB3B-459A-966C-FFAED6AC4B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8108066" cy="564076"/>
          </a:xfrm>
          <a:prstGeom prst="rect">
            <a:avLst/>
          </a:prstGeom>
        </p:spPr>
      </p:pic>
      <p:pic>
        <p:nvPicPr>
          <p:cNvPr id="6" name="图片 5" descr="邮箱签名及PPT-08">
            <a:extLst>
              <a:ext uri="{FF2B5EF4-FFF2-40B4-BE49-F238E27FC236}">
                <a16:creationId xmlns:a16="http://schemas.microsoft.com/office/drawing/2014/main" id="{A892EE60-2636-4ABE-8E73-0DEB6476E3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4734471"/>
            <a:ext cx="9144000" cy="2286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248C274-CDA6-42B9-8FC7-2C15162F86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450843">
            <a:off x="5796072" y="3657497"/>
            <a:ext cx="235109" cy="4035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9CD68CE-9245-4070-A65B-306C371EBE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88699">
            <a:off x="6695577" y="2391515"/>
            <a:ext cx="278991" cy="4788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835219-CF32-453C-8768-295EDEE824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88699">
            <a:off x="8295999" y="3801162"/>
            <a:ext cx="345294" cy="592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57EF3AE-DE17-4D60-9768-800A543E38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88699">
            <a:off x="7572549" y="2215785"/>
            <a:ext cx="581203" cy="9975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4B1AA3-C2CC-491C-8C4A-F1BC25A43B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88699">
            <a:off x="6665022" y="3976028"/>
            <a:ext cx="340102" cy="5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3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8C2572-5F7F-407F-87D8-CDC104E5C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8F3502-719D-4AF4-A4C9-CBAE7DB48947}"/>
              </a:ext>
            </a:extLst>
          </p:cNvPr>
          <p:cNvSpPr/>
          <p:nvPr userDrawn="1"/>
        </p:nvSpPr>
        <p:spPr>
          <a:xfrm>
            <a:off x="0" y="0"/>
            <a:ext cx="9144000" cy="518017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5" name="图片 4" descr="邮箱签名及PPT-05">
            <a:extLst>
              <a:ext uri="{FF2B5EF4-FFF2-40B4-BE49-F238E27FC236}">
                <a16:creationId xmlns:a16="http://schemas.microsoft.com/office/drawing/2014/main" id="{7D565670-BB3B-459A-966C-FFAED6AC4B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8108066" cy="564076"/>
          </a:xfrm>
          <a:prstGeom prst="rect">
            <a:avLst/>
          </a:prstGeom>
        </p:spPr>
      </p:pic>
      <p:pic>
        <p:nvPicPr>
          <p:cNvPr id="6" name="图片 5" descr="邮箱签名及PPT-08">
            <a:extLst>
              <a:ext uri="{FF2B5EF4-FFF2-40B4-BE49-F238E27FC236}">
                <a16:creationId xmlns:a16="http://schemas.microsoft.com/office/drawing/2014/main" id="{A892EE60-2636-4ABE-8E73-0DEB6476E3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4734471"/>
            <a:ext cx="9144000" cy="2286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63E895-9333-4E13-A553-7C0708C32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5158"/>
          <a:stretch/>
        </p:blipFill>
        <p:spPr>
          <a:xfrm>
            <a:off x="6500605" y="3934718"/>
            <a:ext cx="2391875" cy="79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2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D62B78-E7E6-4ED3-9A94-E7C16BD8B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" b="3380"/>
          <a:stretch/>
        </p:blipFill>
        <p:spPr>
          <a:xfrm>
            <a:off x="0" y="0"/>
            <a:ext cx="9143999" cy="51458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8F3502-719D-4AF4-A4C9-CBAE7DB48947}"/>
              </a:ext>
            </a:extLst>
          </p:cNvPr>
          <p:cNvSpPr/>
          <p:nvPr userDrawn="1"/>
        </p:nvSpPr>
        <p:spPr>
          <a:xfrm>
            <a:off x="0" y="0"/>
            <a:ext cx="9143999" cy="518017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5" name="图片 4" descr="邮箱签名及PPT-05">
            <a:extLst>
              <a:ext uri="{FF2B5EF4-FFF2-40B4-BE49-F238E27FC236}">
                <a16:creationId xmlns:a16="http://schemas.microsoft.com/office/drawing/2014/main" id="{7D565670-BB3B-459A-966C-FFAED6AC4B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8108066" cy="564076"/>
          </a:xfrm>
          <a:prstGeom prst="rect">
            <a:avLst/>
          </a:prstGeom>
        </p:spPr>
      </p:pic>
      <p:pic>
        <p:nvPicPr>
          <p:cNvPr id="6" name="图片 5" descr="邮箱签名及PPT-08">
            <a:extLst>
              <a:ext uri="{FF2B5EF4-FFF2-40B4-BE49-F238E27FC236}">
                <a16:creationId xmlns:a16="http://schemas.microsoft.com/office/drawing/2014/main" id="{A892EE60-2636-4ABE-8E73-0DEB6476E3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4734471"/>
            <a:ext cx="9144000" cy="2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0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邮箱签名及PPT-0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354"/>
            <a:ext cx="4864735" cy="563880"/>
          </a:xfrm>
          <a:prstGeom prst="rect">
            <a:avLst/>
          </a:prstGeom>
        </p:spPr>
      </p:pic>
      <p:pic>
        <p:nvPicPr>
          <p:cNvPr id="4" name="图片 3" descr="邮箱签名及PPT-0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6310"/>
            <a:ext cx="9144000" cy="2286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740352" y="4853660"/>
            <a:ext cx="1388046" cy="28250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lang="zh-CN" altLang="en-US" sz="800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en-US" altLang="zh-CN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9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邮箱签名及PPT-0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3025"/>
            <a:ext cx="9144000" cy="228600"/>
          </a:xfrm>
          <a:prstGeom prst="rect">
            <a:avLst/>
          </a:prstGeom>
        </p:spPr>
      </p:pic>
      <p:sp>
        <p:nvSpPr>
          <p:cNvPr id="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596336" y="4763842"/>
            <a:ext cx="1388046" cy="28250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lang="zh-CN" altLang="en-US" sz="800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en-US" altLang="zh-CN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0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596336" y="4763842"/>
            <a:ext cx="1388046" cy="28250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lang="zh-CN" altLang="en-US" sz="800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en-US" altLang="zh-CN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9" r:id="rId2"/>
    <p:sldLayoutId id="2147483680" r:id="rId3"/>
    <p:sldLayoutId id="2147483681" r:id="rId4"/>
    <p:sldLayoutId id="2147483682" r:id="rId5"/>
    <p:sldLayoutId id="2147483684" r:id="rId6"/>
    <p:sldLayoutId id="2147483685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91221" y="1635646"/>
            <a:ext cx="5314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浦林成山年度设计服务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79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BA7E58F-E9A2-4AAA-B235-8CB124D29AD6}"/>
              </a:ext>
            </a:extLst>
          </p:cNvPr>
          <p:cNvSpPr txBox="1"/>
          <p:nvPr/>
        </p:nvSpPr>
        <p:spPr>
          <a:xfrm>
            <a:off x="1187624" y="206769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年度需求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86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410844" y="546234"/>
            <a:ext cx="250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整体概况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en-US" altLang="zh-CN" smtClean="0">
                <a:solidFill>
                  <a:prstClr val="black"/>
                </a:solidFill>
              </a:rPr>
              <a:pPr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0844" y="987574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根据需求完成浦林成山日常宣传视觉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0844" y="1491630"/>
            <a:ext cx="760721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浦林成山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根据所提需求完成符合企业精神的视觉，含国内外社交媒体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包含公众号长图、官网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banner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、杂志投稿、会议展会主视觉及延展、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VI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优化、热点海报含动态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美化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修图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促销品等）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45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410844" y="546234"/>
            <a:ext cx="250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整体概况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en-US" altLang="zh-CN" smtClean="0">
                <a:solidFill>
                  <a:prstClr val="black"/>
                </a:solidFill>
              </a:rPr>
              <a:pPr/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0844" y="987574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整体工作量预估如下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42382"/>
              </p:ext>
            </p:extLst>
          </p:nvPr>
        </p:nvGraphicFramePr>
        <p:xfrm>
          <a:off x="539552" y="1271766"/>
          <a:ext cx="8136904" cy="288416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68894">
                  <a:extLst>
                    <a:ext uri="{9D8B030D-6E8A-4147-A177-3AD203B41FA5}">
                      <a16:colId xmlns:a16="http://schemas.microsoft.com/office/drawing/2014/main" val="589145636"/>
                    </a:ext>
                  </a:extLst>
                </a:gridCol>
                <a:gridCol w="1123394">
                  <a:extLst>
                    <a:ext uri="{9D8B030D-6E8A-4147-A177-3AD203B41FA5}">
                      <a16:colId xmlns:a16="http://schemas.microsoft.com/office/drawing/2014/main" val="17620808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48205624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772636035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282798128"/>
                    </a:ext>
                  </a:extLst>
                </a:gridCol>
              </a:tblGrid>
              <a:tr h="2884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品牌</a:t>
                      </a:r>
                      <a:endParaRPr lang="zh-CN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6FBA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  <a:endParaRPr lang="zh-CN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6FBA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6FBA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频次</a:t>
                      </a:r>
                      <a:endParaRPr lang="zh-CN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6FBA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6FBA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612089"/>
                  </a:ext>
                </a:extLst>
              </a:tr>
              <a:tr h="28841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浦林成山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公众号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12-15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长图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0392024"/>
                  </a:ext>
                </a:extLst>
              </a:tr>
              <a:tr h="2884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主视觉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10-12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活动主视觉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0749056"/>
                  </a:ext>
                </a:extLst>
              </a:tr>
              <a:tr h="2884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官网</a:t>
                      </a:r>
                      <a:r>
                        <a:rPr 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banner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20-25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需延展尺寸及中英文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5154034"/>
                  </a:ext>
                </a:extLst>
              </a:tr>
              <a:tr h="2884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杂志投稿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4-6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集中发生在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11-12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8689271"/>
                  </a:ext>
                </a:extLst>
              </a:tr>
              <a:tr h="2884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热点海报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80-100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内贸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外贸热点节点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9992208"/>
                  </a:ext>
                </a:extLst>
              </a:tr>
              <a:tr h="2884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动态海报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40-50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内贸动态海报（含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15s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小视频）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6044358"/>
                  </a:ext>
                </a:extLst>
              </a:tr>
              <a:tr h="2884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PPT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美化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200-300P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会议、月度汇报等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3035482"/>
                  </a:ext>
                </a:extLst>
              </a:tr>
              <a:tr h="2884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会议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场</a:t>
                      </a:r>
                      <a:r>
                        <a:rPr lang="en-US" altLang="zh-CN" sz="1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主视觉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延展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67003703"/>
                  </a:ext>
                </a:extLst>
              </a:tr>
              <a:tr h="2884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250-350P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如修图、促销品等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3011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8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410844" y="546234"/>
            <a:ext cx="250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提案内容说明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en-US" altLang="zh-CN" smtClean="0">
                <a:solidFill>
                  <a:prstClr val="black"/>
                </a:solidFill>
              </a:rPr>
              <a:pPr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0844" y="987574"/>
            <a:ext cx="8311891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针对行业的理解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浦林成山企业的宣传思路（企业品牌的策略定制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2022-2024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针对宣传思路的主视觉及相关落地展示（展厅、宣传片思路、公众号、网站等）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-2022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年浦林成山年度营销日历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公司相关介绍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公司发展业绩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针对所需工作范围，提供相关服务案例；同行业或车企服务经验商优先展示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根据工作量，请分配全职团队并简述其工作经历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商务报价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根据工作量及频次，提报年度合作费用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提报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SOW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框架报价（需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至少包含主视觉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KV/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social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设计、活动海报含手绘等、精修图、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图含脚本、朋友圈传播图、动态海报、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模型制作等）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48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410844" y="546234"/>
            <a:ext cx="250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招标说明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en-US" altLang="zh-CN" smtClean="0">
                <a:solidFill>
                  <a:prstClr val="black"/>
                </a:solidFill>
              </a:rPr>
              <a:pPr/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0844" y="987574"/>
            <a:ext cx="43460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招标方式：公开招标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提案方式：现场提案（如遇疫情可线上提案）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提案地点：威海荣成南山北路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号（浦林成山总部）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招标时间：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月初（具体时间待通知）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签约方式：年签，季度付费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33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1350" y="1306195"/>
            <a:ext cx="316103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1350" y="2026285"/>
            <a:ext cx="3161030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WATCHING</a:t>
            </a:r>
          </a:p>
        </p:txBody>
      </p:sp>
    </p:spTree>
    <p:extLst>
      <p:ext uri="{BB962C8B-B14F-4D97-AF65-F5344CB8AC3E}">
        <p14:creationId xmlns:p14="http://schemas.microsoft.com/office/powerpoint/2010/main" val="6820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封面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6332</TotalTime>
  <Words>443</Words>
  <Application>Microsoft Office PowerPoint</Application>
  <PresentationFormat>全屏显示(16:9)</PresentationFormat>
  <Paragraphs>92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Calibri</vt:lpstr>
      <vt:lpstr>封面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Enix</dc:creator>
  <cp:lastModifiedBy>Sun, Bo Yang</cp:lastModifiedBy>
  <cp:revision>277</cp:revision>
  <dcterms:created xsi:type="dcterms:W3CDTF">2017-11-22T11:42:00Z</dcterms:created>
  <dcterms:modified xsi:type="dcterms:W3CDTF">2022-02-16T07:49:39Z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